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64" r:id="rId5"/>
    <p:sldId id="259" r:id="rId6"/>
    <p:sldId id="257" r:id="rId7"/>
    <p:sldId id="260" r:id="rId8"/>
    <p:sldId id="261" r:id="rId9"/>
    <p:sldId id="267" r:id="rId10"/>
    <p:sldId id="262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eue Kramer Grotesk Display 120" pitchFamily="2" charset="77"/>
      <p:bold r:id="rId18"/>
    </p:embeddedFont>
    <p:embeddedFont>
      <p:font typeface="Neue Kramer Grotesk Display 160" pitchFamily="2" charset="77"/>
      <p:bold r:id="rId19"/>
    </p:embeddedFont>
    <p:embeddedFont>
      <p:font typeface="Neue Kramer Grotesk Display 90" pitchFamily="2" charset="77"/>
      <p:regular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1E5"/>
    <a:srgbClr val="ACC1C4"/>
    <a:srgbClr val="C2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/>
    <p:restoredTop sz="94694"/>
  </p:normalViewPr>
  <p:slideViewPr>
    <p:cSldViewPr snapToGrid="0">
      <p:cViewPr varScale="1">
        <p:scale>
          <a:sx n="121" d="100"/>
          <a:sy n="121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Verbraucheranteil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Deutschlandticket</c:v>
                </c:pt>
                <c:pt idx="1">
                  <c:v>Jobticket</c:v>
                </c:pt>
                <c:pt idx="2">
                  <c:v>Upgrademodell</c:v>
                </c:pt>
                <c:pt idx="3">
                  <c:v>Bayernticket</c:v>
                </c:pt>
                <c:pt idx="4">
                  <c:v>9€-Ticket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49</c:v>
                </c:pt>
                <c:pt idx="1">
                  <c:v>34.299999999999997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5-4B7A-8CF0-F26334F928B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Semesterticket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Deutschlandticket</c:v>
                </c:pt>
                <c:pt idx="1">
                  <c:v>Jobticket</c:v>
                </c:pt>
                <c:pt idx="2">
                  <c:v>Upgrademodell</c:v>
                </c:pt>
                <c:pt idx="3">
                  <c:v>Bayernticket</c:v>
                </c:pt>
                <c:pt idx="4">
                  <c:v>9€-Ticket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39</c:v>
                </c:pt>
                <c:pt idx="3">
                  <c:v>29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B5-4B7A-8CF0-F26334F928B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Arbeitgeberanteil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Deutschlandticket</c:v>
                </c:pt>
                <c:pt idx="1">
                  <c:v>Jobticket</c:v>
                </c:pt>
                <c:pt idx="2">
                  <c:v>Upgrademodell</c:v>
                </c:pt>
                <c:pt idx="3">
                  <c:v>Bayernticket</c:v>
                </c:pt>
                <c:pt idx="4">
                  <c:v>9€-Ticket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0</c:v>
                </c:pt>
                <c:pt idx="1">
                  <c:v>12.25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B5-4B7A-8CF0-F26334F928B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Nachlass für Arbeitgeber:innen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Deutschlandticket</c:v>
                </c:pt>
                <c:pt idx="1">
                  <c:v>Jobticket</c:v>
                </c:pt>
                <c:pt idx="2">
                  <c:v>Upgrademodell</c:v>
                </c:pt>
                <c:pt idx="3">
                  <c:v>Bayernticket</c:v>
                </c:pt>
                <c:pt idx="4">
                  <c:v>9€-Ticket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0</c:v>
                </c:pt>
                <c:pt idx="1">
                  <c:v>2.4500000000000002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B5-4B7A-8CF0-F26334F928B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Upgradekosten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Deutschlandticket</c:v>
                </c:pt>
                <c:pt idx="1">
                  <c:v>Jobticket</c:v>
                </c:pt>
                <c:pt idx="2">
                  <c:v>Upgrademodell</c:v>
                </c:pt>
                <c:pt idx="3">
                  <c:v>Bayernticket</c:v>
                </c:pt>
                <c:pt idx="4">
                  <c:v>9€-Ticket</c:v>
                </c:pt>
              </c:strCache>
            </c:strRef>
          </c:cat>
          <c:val>
            <c:numRef>
              <c:f>Tabelle1!$F$2:$F$6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B5-4B7A-8CF0-F26334F928B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Bundessubvention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Deutschlandticket</c:v>
                </c:pt>
                <c:pt idx="1">
                  <c:v>Jobticket</c:v>
                </c:pt>
                <c:pt idx="2">
                  <c:v>Upgrademodell</c:v>
                </c:pt>
                <c:pt idx="3">
                  <c:v>Bayernticket</c:v>
                </c:pt>
                <c:pt idx="4">
                  <c:v>9€-Ticket</c:v>
                </c:pt>
              </c:strCache>
            </c:strRef>
          </c:cat>
          <c:val>
            <c:numRef>
              <c:f>Tabelle1!$G$2:$G$6</c:f>
              <c:numCache>
                <c:formatCode>General</c:formatCode>
                <c:ptCount val="5"/>
                <c:pt idx="0">
                  <c:v>25.5</c:v>
                </c:pt>
                <c:pt idx="1">
                  <c:v>25.5</c:v>
                </c:pt>
                <c:pt idx="2">
                  <c:v>25.5</c:v>
                </c:pt>
                <c:pt idx="3">
                  <c:v>25.5</c:v>
                </c:pt>
                <c:pt idx="4">
                  <c:v>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B5-4B7A-8CF0-F26334F928BA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Landessubvention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Deutschlandticket</c:v>
                </c:pt>
                <c:pt idx="1">
                  <c:v>Jobticket</c:v>
                </c:pt>
                <c:pt idx="2">
                  <c:v>Upgrademodell</c:v>
                </c:pt>
                <c:pt idx="3">
                  <c:v>Bayernticket</c:v>
                </c:pt>
                <c:pt idx="4">
                  <c:v>9€-Ticket</c:v>
                </c:pt>
              </c:strCache>
            </c:strRef>
          </c:cat>
          <c:val>
            <c:numRef>
              <c:f>Tabelle1!$H$2:$H$6</c:f>
              <c:numCache>
                <c:formatCode>General</c:formatCode>
                <c:ptCount val="5"/>
                <c:pt idx="0">
                  <c:v>25.5</c:v>
                </c:pt>
                <c:pt idx="1">
                  <c:v>25.5</c:v>
                </c:pt>
                <c:pt idx="2">
                  <c:v>25.5</c:v>
                </c:pt>
                <c:pt idx="3">
                  <c:v>45.5</c:v>
                </c:pt>
                <c:pt idx="4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5-4B7A-8CF0-F26334F92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3367968"/>
        <c:axId val="913371328"/>
      </c:barChart>
      <c:catAx>
        <c:axId val="9133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3371328"/>
        <c:crosses val="autoZero"/>
        <c:auto val="1"/>
        <c:lblAlgn val="ctr"/>
        <c:lblOffset val="100"/>
        <c:noMultiLvlLbl val="0"/>
      </c:catAx>
      <c:valAx>
        <c:axId val="91337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336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Semesterticket an der Goethe-Uni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90-43D3-8AEB-8EFE1007E5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90-43D3-8AEB-8EFE1007E5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90-43D3-8AEB-8EFE1007E514}"/>
              </c:ext>
            </c:extLst>
          </c:dPt>
          <c:cat>
            <c:strRef>
              <c:f>Tabelle1!$A$2:$A$4</c:f>
              <c:strCache>
                <c:ptCount val="3"/>
                <c:pt idx="0">
                  <c:v>RMV</c:v>
                </c:pt>
                <c:pt idx="1">
                  <c:v>NVV</c:v>
                </c:pt>
                <c:pt idx="2">
                  <c:v>VGWS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233.59</c:v>
                </c:pt>
                <c:pt idx="1">
                  <c:v>6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3-46E2-8689-02B12E507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 GU, HFMDK, AUS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 Monatliche Kosten </c:v>
                </c:pt>
              </c:strCache>
            </c:strRef>
          </c:cat>
          <c:val>
            <c:numRef>
              <c:f>Tabelle1!$B$2</c:f>
              <c:numCache>
                <c:formatCode>_(* #,##0.00_);_(* \(#,##0.00\);_(* "-"??_);_(@_)</c:formatCode>
                <c:ptCount val="1"/>
                <c:pt idx="0">
                  <c:v>40.056666666666665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0-4A90-B5C5-DF60C3BEC22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TU Darmstadt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 Monatliche Kosten </c:v>
                </c:pt>
              </c:strCache>
            </c:strRef>
          </c:cat>
          <c:val>
            <c:numRef>
              <c:f>Tabelle1!$C$2</c:f>
              <c:numCache>
                <c:formatCode>_(* #,##0.00_);_(* \(#,##0.00\);_(* "-"??_);_(@_)</c:formatCode>
                <c:ptCount val="1"/>
                <c:pt idx="0">
                  <c:v>20.565000000000001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C0-4A90-B5C5-DF60C3BEC22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JLU Gießen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 Monatliche Kosten </c:v>
                </c:pt>
              </c:strCache>
            </c:strRef>
          </c:cat>
          <c:val>
            <c:numRef>
              <c:f>Tabelle1!$D$2</c:f>
              <c:numCache>
                <c:formatCode>_(* #,##0.00_);_(* \(#,##0.00\);_(* "-"??_);_(@_)</c:formatCode>
                <c:ptCount val="1"/>
                <c:pt idx="0">
                  <c:v>21.848333333333333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C0-4A90-B5C5-DF60C3BEC22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 Uni Kassel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 Monatliche Kosten </c:v>
                </c:pt>
              </c:strCache>
            </c:strRef>
          </c:cat>
          <c:val>
            <c:numRef>
              <c:f>Tabelle1!$E$2</c:f>
              <c:numCache>
                <c:formatCode>_(* #,##0.00_);_(* \(#,##0.00\);_(* "-"??_);_(@_)</c:formatCode>
                <c:ptCount val="1"/>
                <c:pt idx="0">
                  <c:v>25.518333333333334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C0-4A90-B5C5-DF60C3BEC22B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 PU Marburg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 Monatliche Kosten </c:v>
                </c:pt>
              </c:strCache>
            </c:strRef>
          </c:cat>
          <c:val>
            <c:numRef>
              <c:f>Tabelle1!$F$2</c:f>
              <c:numCache>
                <c:formatCode>_(* #,##0.00_);_(* \(#,##0.00\);_(* "-"??_);_(@_)</c:formatCode>
                <c:ptCount val="1"/>
                <c:pt idx="0">
                  <c:v>34.351666666666667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C0-4A90-B5C5-DF60C3BEC22B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 HFG Offenbach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 Monatliche Kosten </c:v>
                </c:pt>
              </c:strCache>
            </c:strRef>
          </c:cat>
          <c:val>
            <c:numRef>
              <c:f>Tabelle1!$G$2</c:f>
              <c:numCache>
                <c:formatCode>_(* #,##0.00_);_(* \(#,##0.00\);_(* "-"??_);_(@_)</c:formatCode>
                <c:ptCount val="1"/>
                <c:pt idx="0">
                  <c:v>20.87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C0-4A90-B5C5-DF60C3BEC22B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 Hochschule Darmstadt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 Monatliche Kosten </c:v>
                </c:pt>
              </c:strCache>
            </c:strRef>
          </c:cat>
          <c:val>
            <c:numRef>
              <c:f>Tabelle1!$H$2</c:f>
              <c:numCache>
                <c:formatCode>_(* #,##0.00_);_(* \(#,##0.00\);_(* "-"??_);_(@_)</c:formatCode>
                <c:ptCount val="1"/>
                <c:pt idx="0">
                  <c:v>22.53833333333333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C0-4A90-B5C5-DF60C3BEC22B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 Hochschule Fulda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 Monatliche Kosten </c:v>
                </c:pt>
              </c:strCache>
            </c:strRef>
          </c:cat>
          <c:val>
            <c:numRef>
              <c:f>Tabelle1!$I$2</c:f>
              <c:numCache>
                <c:formatCode>_(* #,##0.00_);_(* \(#,##0.00\);_(* "-"??_);_(@_)</c:formatCode>
                <c:ptCount val="1"/>
                <c:pt idx="0">
                  <c:v>29.281666666666666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C0-4A90-B5C5-DF60C3BEC22B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 THM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 Monatliche Kosten </c:v>
                </c:pt>
              </c:strCache>
            </c:strRef>
          </c:cat>
          <c:val>
            <c:numRef>
              <c:f>Tabelle1!$J$2</c:f>
              <c:numCache>
                <c:formatCode>_(* #,##0.00_);_(* \(#,##0.00\);_(* "-"??_);_(@_)</c:formatCode>
                <c:ptCount val="1"/>
                <c:pt idx="0">
                  <c:v>23.891666666666666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C0-4A90-B5C5-DF60C3BEC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276528"/>
        <c:axId val="761277008"/>
      </c:barChart>
      <c:catAx>
        <c:axId val="76127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1277008"/>
        <c:crosses val="autoZero"/>
        <c:auto val="1"/>
        <c:lblAlgn val="ctr"/>
        <c:lblOffset val="100"/>
        <c:noMultiLvlLbl val="0"/>
      </c:catAx>
      <c:valAx>
        <c:axId val="76127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127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C0FB4-4496-2F42-A051-14146BC004F0}" type="datetimeFigureOut">
              <a:rPr lang="de-DE" smtClean="0"/>
              <a:t>02.06.23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C0B0-FDDE-F84A-AFB3-A71D3E025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41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C0B0-FDDE-F84A-AFB3-A71D3E0258D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42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C0B0-FDDE-F84A-AFB3-A71D3E0258D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0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C0B0-FDDE-F84A-AFB3-A71D3E0258D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24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C0B0-FDDE-F84A-AFB3-A71D3E0258D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35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C0B0-FDDE-F84A-AFB3-A71D3E0258D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5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C0B0-FDDE-F84A-AFB3-A71D3E0258D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26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C0B0-FDDE-F84A-AFB3-A71D3E0258D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76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C0B0-FDDE-F84A-AFB3-A71D3E0258D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87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C0B0-FDDE-F84A-AFB3-A71D3E0258D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433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C0B0-FDDE-F84A-AFB3-A71D3E0258D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2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90222-BDE6-3A68-6A59-1D8E9DA29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Neue Kramer Grotesk Display 90" pitchFamily="2" charset="77"/>
                <a:ea typeface="Neue Kramer Grotesk Display 90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590D1A-433D-AB65-4F32-6D58A0136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Neue Kramer Grotesk Display 90" pitchFamily="2" charset="77"/>
                <a:ea typeface="Neue Kramer Grotesk Display 9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19FC07-73C1-071F-1D02-CCA55067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0E0E-40A8-D148-931E-657C3535A42B}" type="datetime1">
              <a:rPr lang="de-DE" smtClean="0"/>
              <a:t>02.06.23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83B89-384B-6C25-24F1-47A4636D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ue Kramer Grotesk Display 90" pitchFamily="2" charset="77"/>
                <a:ea typeface="Neue Kramer Grotesk Display 90" pitchFamily="2" charset="77"/>
              </a:defRPr>
            </a:lvl1pPr>
          </a:lstStyle>
          <a:p>
            <a:r>
              <a:rPr lang="de-DE" dirty="0"/>
              <a:t>Veranstaltungstitel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475A28-BABD-A7BF-A08A-D459BF8A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7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B4601-3F39-BDC8-C3EA-8FDF6C2F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4F7517-F6D0-A835-0597-C47AE97F6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DA065C-DB2D-43AA-83DC-1D06D346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7E00-B18C-194B-B762-C67419F4F68F}" type="datetime1">
              <a:rPr lang="de-DE" smtClean="0"/>
              <a:t>02.06.23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0723AF-D0AA-2BE5-0890-6A47C7C0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94C423-BB4B-FD70-503B-71F59E28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63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42478A6-D685-76F7-CB15-059C59574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D95F9E-EBD7-469C-2B4D-B7ACD999C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8BBA09-42AA-9C75-F978-F45D71FF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D8E2-FCD0-1B48-BF40-FC1CA64BBB9A}" type="datetime1">
              <a:rPr lang="de-DE" smtClean="0"/>
              <a:t>02.06.23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D6D1A5-0BF5-8714-11C3-AC851DA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BC72B-696F-1243-D39D-A91BB092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16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12107-E91E-3F2F-8791-65C83D62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030668-94DD-FC78-480F-42A6CD71C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DE8AC3-9EB1-B5D7-D6AB-81D2E2DE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4CF7-875E-284F-BFB2-A95E9522A98D}" type="datetime1">
              <a:rPr lang="de-DE" smtClean="0"/>
              <a:t>02.06.23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DE9E0E-0502-6077-AF3C-8A6CE3EA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4B5AC1-FF7A-02E9-EF08-6F7CF4B3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88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C019F-6CA9-7E54-0A90-E36739B9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B3C45E-1B36-48B2-0BDC-D9EF8705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FE6FC8-3B2E-A9DC-710B-7A06B1CD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75F8-C8EB-0541-B856-E75E78276975}" type="datetime1">
              <a:rPr lang="de-DE" smtClean="0"/>
              <a:t>02.06.23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37E58D-88DB-F76F-9028-6A9A8462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AE2446-4F97-48FC-ACCC-6CF30994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4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72412-1945-F059-0497-8B694082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3309A6-9C64-837D-D827-F5B0EE59C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BC301B-0709-94A7-8D7F-DFACB8EBF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7C695C-2FFB-D452-5D34-DD1CDFD8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D22C-5044-2944-B91D-433749163B04}" type="datetime1">
              <a:rPr lang="de-DE" smtClean="0"/>
              <a:t>02.06.23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F6E77F-ED3D-2D08-35FC-1B3AFB55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Veranstaltungstitel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B1FF21-6A10-1589-2AC6-0B0137CC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2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A6E3F-3247-D95D-B88A-0F061B2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74A35F-BAB9-0F28-5B3A-E52BE40C8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C74E3C-2BB9-33D4-F9AD-68CFF40BB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C9F89D-A5D3-9B4B-8A87-237C4574A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9E1C6CF-DF98-DD08-DB91-B36D1A38E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0C39E6-BD1A-EA20-1BC4-2F8A0358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CEE-89FB-6342-95EE-6466DA90B546}" type="datetime1">
              <a:rPr lang="de-DE" smtClean="0"/>
              <a:t>02.06.23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4FD22BE-A2CB-A53E-352F-30141864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01E8B32-6038-C712-9FDD-48261BA6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7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5FFFF-1EC7-06CD-EC77-CB58D00D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64635C-BE2C-5CD6-4EB3-0D9C6A9E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15F5-7039-AE41-AE6E-5BDAEFC28BB0}" type="datetime1">
              <a:rPr lang="de-DE" smtClean="0"/>
              <a:t>02.06.23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668C1B-83BE-1045-C787-527A739D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Veranstaltungstitel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654428-E362-FCB5-7C7E-AD1690EC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74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783226-3FC5-10EC-A3BD-708186BF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0FC2-B862-B046-BEB0-3112B77111A2}" type="datetime1">
              <a:rPr lang="de-DE" smtClean="0"/>
              <a:t>02.06.23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C66BC0-1E38-24AD-DD88-27B6CD22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D62984-D200-1F94-0B6C-3F60F4D8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4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BDEC6-AA2A-70CD-0B88-58A14F60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2CB234-1DD1-1F3C-6AFA-C0437AC8F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CA7919-6B45-ABB7-C677-11E0486FC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8DE658-A116-80FF-23EA-FBA2209C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37FC-921B-1C4C-8B3E-D81735A8D23A}" type="datetime1">
              <a:rPr lang="de-DE" smtClean="0"/>
              <a:t>02.06.23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F88062-02A6-F745-9046-FC378FB1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Veranstaltungstitel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16EDB8-13C0-1268-3362-D70025B2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79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561DD-0DE6-432A-AA17-8D887EE2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9072D7-66E1-7A59-B0C7-1227E3ACF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6541BE-5059-602C-449F-556B2D29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463A72-F98C-4BA0-546E-6D58E2E5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7DBB-F289-CC45-8528-D118EE633141}" type="datetime1">
              <a:rPr lang="de-DE" smtClean="0"/>
              <a:t>02.06.23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E5CFAB-BB10-E41F-A70A-F9981310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Veranstaltungstitel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9A8F5B-B581-BB5D-C8A2-6D91FD18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9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C1C4"/>
            </a:gs>
            <a:gs pos="100000">
              <a:srgbClr val="C2DCDD"/>
            </a:gs>
            <a:gs pos="100000">
              <a:srgbClr val="C8E1E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BA5E686-DD1D-8756-AFAA-D42A09AD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E494E2-C721-601E-61AE-406C0FAD5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765EB5-2F3C-0B9F-BDF8-417D8736D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5248" y="6356349"/>
            <a:ext cx="1200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eue Kramer Grotesk Display 90" pitchFamily="2" charset="77"/>
                <a:ea typeface="Neue Kramer Grotesk Display 90" pitchFamily="2" charset="77"/>
              </a:defRPr>
            </a:lvl1pPr>
          </a:lstStyle>
          <a:p>
            <a:fld id="{00D6DDB4-CD52-754C-A437-42CF63547245}" type="datetime1">
              <a:rPr lang="de-DE" smtClean="0"/>
              <a:t>02.06.23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1CFE5C-8161-C4C2-7A3F-041346D10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7283" y="6356350"/>
            <a:ext cx="5883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eue Kramer Grotesk Display 90" pitchFamily="2" charset="77"/>
                <a:ea typeface="Neue Kramer Grotesk Display 90" pitchFamily="2" charset="77"/>
              </a:defRPr>
            </a:lvl1pPr>
          </a:lstStyle>
          <a:p>
            <a:r>
              <a:rPr lang="de-DE" dirty="0"/>
              <a:t>Veranstaltungstitel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42B102-5B1A-2E5E-2127-EEC33C90D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20854" y="6356350"/>
            <a:ext cx="832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ue Kramer Grotesk Display 90" pitchFamily="2" charset="77"/>
                <a:ea typeface="Neue Kramer Grotesk Display 90" pitchFamily="2" charset="77"/>
              </a:defRPr>
            </a:lvl1pPr>
          </a:lstStyle>
          <a:p>
            <a:fld id="{2125C51F-F95E-704D-8C05-8573ADAE9DB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B2E6692-C960-6BBD-FDC2-07B61ACC2F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6356349"/>
            <a:ext cx="1300356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eue Kramer Grotesk Display 90" pitchFamily="2" charset="77"/>
          <a:ea typeface="Neue Kramer Grotesk Display 90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eue Kramer Grotesk Display 90" pitchFamily="2" charset="77"/>
          <a:ea typeface="Neue Kramer Grotesk Display 90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ue Kramer Grotesk Display 90" pitchFamily="2" charset="77"/>
          <a:ea typeface="Neue Kramer Grotesk Display 90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ue Kramer Grotesk Display 90" pitchFamily="2" charset="77"/>
          <a:ea typeface="Neue Kramer Grotesk Display 90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e Kramer Grotesk Display 90" pitchFamily="2" charset="77"/>
          <a:ea typeface="Neue Kramer Grotesk Display 90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e Kramer Grotesk Display 90" pitchFamily="2" charset="77"/>
          <a:ea typeface="Neue Kramer Grotesk Display 90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82D64-4412-1CBE-03A9-02F03EEFE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Studentische Vollversammlung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9C81D4-35E9-FE5C-B347-EA17B3420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</p:txBody>
      </p:sp>
    </p:spTree>
    <p:extLst>
      <p:ext uri="{BB962C8B-B14F-4D97-AF65-F5344CB8AC3E}">
        <p14:creationId xmlns:p14="http://schemas.microsoft.com/office/powerpoint/2010/main" val="5113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FCF-E6EE-82DE-2F96-3328048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Offene Diskussion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10420C-AFD8-CF18-8C02-A9B79086B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 Differenzierte Standpunktwiedergabe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 Kurze Fragen oder Wortbeiträge (1-2 Minuten)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 Keine Wiederholung gesagter Dinge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 Keine persönliche Anliegen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E2A38-D7A4-25D0-6697-AD47927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01.06.2023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123FD8-5CAD-753A-945E-EC057A6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A410EE-5E70-8AE5-E8CD-6196AE6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01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FCF-E6EE-82DE-2F96-3328048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Abstimmung über folgende Forderungen: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10420C-AFD8-CF18-8C02-A9B79086B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 Wir wollen das 9€-Ticket für Studierende. </a:t>
            </a:r>
            <a:r>
              <a:rPr lang="de-DE" dirty="0">
                <a:sym typeface="Wingdings" pitchFamily="2" charset="2"/>
              </a:rPr>
              <a:t> ja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 Wir akzeptieren ebenfalls das 365€-Ticket (Landesticket Hessen auch Bundesweites-Ticket) auch für Studierende. </a:t>
            </a:r>
            <a:r>
              <a:rPr lang="de-DE" dirty="0">
                <a:sym typeface="Wingdings" pitchFamily="2" charset="2"/>
              </a:rPr>
              <a:t> ja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 Wir wollen eine Obergrenze von 24,49€ für die Kosten des RMV-Sockelbeitrages. </a:t>
            </a:r>
            <a:r>
              <a:rPr lang="de-DE" dirty="0">
                <a:sym typeface="Wingdings" pitchFamily="2" charset="2"/>
              </a:rPr>
              <a:t> ja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 Wir wollen den Zusatzvertrag für das Tarifgebiet des NVVs kündigen (Sonderkündigung). </a:t>
            </a:r>
            <a:r>
              <a:rPr lang="de-DE" dirty="0">
                <a:sym typeface="Wingdings" pitchFamily="2" charset="2"/>
              </a:rPr>
              <a:t> ja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 Wir wollen in die Öffentlichkeit (PM, Demo, usw.) gehen und gegen die Ticket-Politik des Landes/Bundes und RMVs und für unsere Forderungen kämpfen. </a:t>
            </a:r>
            <a:r>
              <a:rPr lang="de-DE" dirty="0">
                <a:sym typeface="Wingdings" pitchFamily="2" charset="2"/>
              </a:rPr>
              <a:t> ja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E2A38-D7A4-25D0-6697-AD47927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01.06.2023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123FD8-5CAD-753A-945E-EC057A6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A410EE-5E70-8AE5-E8CD-6196AE6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08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FCF-E6EE-82DE-2F96-3328048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Timeline Semesterticket-Verhandlungen</a:t>
            </a:r>
            <a:b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</a:br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März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E2A38-D7A4-25D0-6697-AD47927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01.06.2023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123FD8-5CAD-753A-945E-EC057A6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A410EE-5E70-8AE5-E8CD-6196AE6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2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A0AE8B2-A03D-DFA1-A502-297817A84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3200" dirty="0"/>
              <a:t>Neuberufung des Verkehrsreferats </a:t>
            </a:r>
            <a:br>
              <a:rPr lang="de-DE" sz="3200" dirty="0"/>
            </a:br>
            <a:r>
              <a:rPr lang="de-DE" sz="3200" dirty="0"/>
              <a:t>(Alessio und Bastian)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3200" dirty="0"/>
              <a:t>11.03.: FZS-MV Frankfurter Antrag Beschluss für Wiedereinführung des 9€-Tickets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3200" dirty="0"/>
              <a:t>17.03.: Erste Besprechung mit dem RMV:</a:t>
            </a:r>
            <a:br>
              <a:rPr lang="de-DE" sz="3200" dirty="0"/>
            </a:br>
            <a:r>
              <a:rPr lang="de-DE" sz="3200" dirty="0"/>
              <a:t>-&gt; Upgradeoption bis vsl. WiSe 23/24</a:t>
            </a:r>
            <a:br>
              <a:rPr lang="de-DE" sz="3200" dirty="0"/>
            </a:br>
            <a:r>
              <a:rPr lang="de-DE" sz="3200" dirty="0"/>
              <a:t>-&gt; Neues (deutschlandweites) Solidarmodell bis vsl. WiSe 24/25</a:t>
            </a:r>
          </a:p>
        </p:txBody>
      </p:sp>
    </p:spTree>
    <p:extLst>
      <p:ext uri="{BB962C8B-B14F-4D97-AF65-F5344CB8AC3E}">
        <p14:creationId xmlns:p14="http://schemas.microsoft.com/office/powerpoint/2010/main" val="411685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FCF-E6EE-82DE-2F96-3328048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Timeline Semesterticket-Verhandlungen</a:t>
            </a:r>
            <a:b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</a:br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April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E2A38-D7A4-25D0-6697-AD47927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01.06.2023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123FD8-5CAD-753A-945E-EC057A6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A410EE-5E70-8AE5-E8CD-6196AE6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3</a:t>
            </a:fld>
            <a:endParaRPr lang="de-DE"/>
          </a:p>
        </p:txBody>
      </p:sp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9A0628FD-AC47-16E2-643A-B0EBF20C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3200" dirty="0"/>
              <a:t>06.04.: Persönliches Gespräch mit dem RMV:</a:t>
            </a:r>
            <a:br>
              <a:rPr lang="de-DE" sz="3200" dirty="0"/>
            </a:br>
            <a:r>
              <a:rPr lang="de-DE" sz="3200" dirty="0"/>
              <a:t>Forderung: D-Ticket schon jetzt in das Solidarmodell integrieren (für Frankfurter Studis ohne Mehrkosten)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3200" dirty="0"/>
              <a:t>Diverse Studentische Aktionen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3200" dirty="0"/>
              <a:t>28.04.: RMV-Asten-Runde:</a:t>
            </a:r>
            <a:br>
              <a:rPr lang="de-DE" sz="3200" dirty="0"/>
            </a:br>
            <a:r>
              <a:rPr lang="de-DE" sz="3200" dirty="0"/>
              <a:t>Upgrade eventuell doch zum 01.06. möglich via RIDE von Digital-H</a:t>
            </a:r>
          </a:p>
        </p:txBody>
      </p:sp>
    </p:spTree>
    <p:extLst>
      <p:ext uri="{BB962C8B-B14F-4D97-AF65-F5344CB8AC3E}">
        <p14:creationId xmlns:p14="http://schemas.microsoft.com/office/powerpoint/2010/main" val="330348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FCF-E6EE-82DE-2F96-3328048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Timeline Semesterticket-Verhandlungen</a:t>
            </a:r>
            <a:b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</a:br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Mai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E2A38-D7A4-25D0-6697-AD47927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01.06.2023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123FD8-5CAD-753A-945E-EC057A6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A410EE-5E70-8AE5-E8CD-6196AE6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4</a:t>
            </a:fld>
            <a:endParaRPr lang="de-DE"/>
          </a:p>
        </p:txBody>
      </p:sp>
      <p:sp>
        <p:nvSpPr>
          <p:cNvPr id="5" name="Inhaltsplatzhalter 10">
            <a:extLst>
              <a:ext uri="{FF2B5EF4-FFF2-40B4-BE49-F238E27FC236}">
                <a16:creationId xmlns:a16="http://schemas.microsoft.com/office/drawing/2014/main" id="{5160C8EF-34DB-FB0C-918A-1E23AD04C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3200" dirty="0"/>
              <a:t>bis 08.05.: Technische Voraussetzungen mit der Uni-IT schaffen und übermitteln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3200" dirty="0"/>
              <a:t>Datenschutzrechtliche Klärung mit der Uni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3200" dirty="0"/>
              <a:t>30.05. Link von Digital-H verschickt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3200" dirty="0"/>
              <a:t>31.05.: Freischaltung und Start des </a:t>
            </a:r>
            <a:br>
              <a:rPr lang="de-DE" sz="3200" dirty="0"/>
            </a:br>
            <a:r>
              <a:rPr lang="de-DE" sz="3200" dirty="0"/>
              <a:t>Upgrade-Verkaufs</a:t>
            </a:r>
          </a:p>
        </p:txBody>
      </p:sp>
    </p:spTree>
    <p:extLst>
      <p:ext uri="{BB962C8B-B14F-4D97-AF65-F5344CB8AC3E}">
        <p14:creationId xmlns:p14="http://schemas.microsoft.com/office/powerpoint/2010/main" val="209516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FCF-E6EE-82DE-2F96-3328048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Wie funktioniert das Upgrade (-Abo)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10420C-AFD8-CF18-8C02-A9B79086B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5927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Authentifizierung via </a:t>
            </a:r>
            <a:r>
              <a:rPr lang="de-DE" dirty="0" err="1"/>
              <a:t>Shibboleth</a:t>
            </a:r>
            <a:br>
              <a:rPr lang="de-DE" dirty="0"/>
            </a:br>
            <a:r>
              <a:rPr lang="de-DE" dirty="0"/>
              <a:t>(wie E-Medien der UB/ S-Nummer und PW)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Vervollständigen der Rechnungsdaten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Bezahlung der 10,70€</a:t>
            </a:r>
            <a:br>
              <a:rPr lang="de-DE" dirty="0"/>
            </a:br>
            <a:r>
              <a:rPr lang="de-DE" dirty="0"/>
              <a:t>(derzeit nur SEPA-Lastschrift/ </a:t>
            </a:r>
            <a:br>
              <a:rPr lang="de-DE" dirty="0"/>
            </a:br>
            <a:r>
              <a:rPr lang="de-DE" dirty="0"/>
              <a:t>PayPal, usw. folgt)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QR-Code auf Website, auch in Apple/Google-Wallet ladbar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Automatische Verlängerung bis Semesterende</a:t>
            </a:r>
            <a:br>
              <a:rPr lang="de-DE" dirty="0"/>
            </a:br>
            <a:r>
              <a:rPr lang="de-DE" dirty="0"/>
              <a:t>(monatlich kündbar)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E2A38-D7A4-25D0-6697-AD47927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01.06.2023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123FD8-5CAD-753A-945E-EC057A6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A410EE-5E70-8AE5-E8CD-6196AE6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02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FCF-E6EE-82DE-2F96-3328048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Finanzierung des Deutschlandtickets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FA52E3E7-58BB-7301-4250-344736F72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962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E2A38-D7A4-25D0-6697-AD47927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01.06.2023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123FD8-5CAD-753A-945E-EC057A6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A410EE-5E70-8AE5-E8CD-6196AE6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10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FCF-E6EE-82DE-2F96-3328048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Das Semesterticket an der Goethe-Uni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69E558F-16B7-29D9-B514-D19CA9621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225847"/>
              </p:ext>
            </p:extLst>
          </p:nvPr>
        </p:nvGraphicFramePr>
        <p:xfrm>
          <a:off x="838201" y="1825625"/>
          <a:ext cx="349480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E2A38-D7A4-25D0-6697-AD47927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01.06.2023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123FD8-5CAD-753A-945E-EC057A6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A410EE-5E70-8AE5-E8CD-6196AE6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7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A09024C-6CDE-ED78-38C3-1D89F48CE544}"/>
              </a:ext>
            </a:extLst>
          </p:cNvPr>
          <p:cNvSpPr txBox="1">
            <a:spLocks/>
          </p:cNvSpPr>
          <p:nvPr/>
        </p:nvSpPr>
        <p:spPr>
          <a:xfrm>
            <a:off x="7730835" y="1825625"/>
            <a:ext cx="41148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eue Kramer Grotesk Display 90" pitchFamily="2" charset="77"/>
                <a:ea typeface="Neue Kramer Grotesk Display 90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ue Kramer Grotesk Display 90" pitchFamily="2" charset="77"/>
                <a:ea typeface="Neue Kramer Grotesk Display 90" pitchFamily="2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ue Kramer Grotesk Display 90" pitchFamily="2" charset="77"/>
                <a:ea typeface="Neue Kramer Grotesk Display 90" pitchFamily="2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ue Kramer Grotesk Display 90" pitchFamily="2" charset="77"/>
                <a:ea typeface="Neue Kramer Grotesk Display 90" pitchFamily="2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ue Kramer Grotesk Display 90" pitchFamily="2" charset="77"/>
                <a:ea typeface="Neue Kramer Grotesk Display 90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RMV:</a:t>
            </a:r>
            <a:br>
              <a:rPr lang="de-DE" dirty="0"/>
            </a:br>
            <a:r>
              <a:rPr lang="de-DE" dirty="0"/>
              <a:t>233,59€ im Semester</a:t>
            </a:r>
            <a:br>
              <a:rPr lang="de-DE" dirty="0"/>
            </a:br>
            <a:r>
              <a:rPr lang="de-DE" dirty="0"/>
              <a:t>38,93€ im Monat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NVV:</a:t>
            </a:r>
            <a:br>
              <a:rPr lang="de-DE" dirty="0"/>
            </a:br>
            <a:r>
              <a:rPr lang="de-DE" dirty="0"/>
              <a:t>6€ im Semester</a:t>
            </a:r>
            <a:br>
              <a:rPr lang="de-DE" dirty="0"/>
            </a:br>
            <a:r>
              <a:rPr lang="de-DE" dirty="0"/>
              <a:t>1€ im Monat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VGWS:</a:t>
            </a:r>
            <a:br>
              <a:rPr lang="de-DE" dirty="0"/>
            </a:br>
            <a:r>
              <a:rPr lang="de-DE" dirty="0"/>
              <a:t>0,75€ im Semester</a:t>
            </a:r>
            <a:br>
              <a:rPr lang="de-DE" dirty="0"/>
            </a:br>
            <a:r>
              <a:rPr lang="de-DE" dirty="0"/>
              <a:t>0,13€ im Monat</a:t>
            </a:r>
          </a:p>
        </p:txBody>
      </p:sp>
      <p:pic>
        <p:nvPicPr>
          <p:cNvPr id="11" name="Grafik 10" descr="Verkehrs- und Tarifverbünde">
            <a:extLst>
              <a:ext uri="{FF2B5EF4-FFF2-40B4-BE49-F238E27FC236}">
                <a16:creationId xmlns:a16="http://schemas.microsoft.com/office/drawing/2014/main" id="{B7BDB41F-C745-9587-CA29-84D634526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t="40731" r="49338" b="32675"/>
          <a:stretch/>
        </p:blipFill>
        <p:spPr bwMode="auto">
          <a:xfrm>
            <a:off x="4461166" y="1690688"/>
            <a:ext cx="3013772" cy="40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9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FCF-E6EE-82DE-2F96-3328048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Wie sieht es bei den anderen Universitäten und Hochschulen in Hessen aus?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4F77DC0-608E-07C7-3001-589E9118D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2389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E2A38-D7A4-25D0-6697-AD47927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01.06.2023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123FD8-5CAD-753A-945E-EC057A6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A410EE-5E70-8AE5-E8CD-6196AE6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47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93FCF-E6EE-82DE-2F96-3328048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eue Kramer Grotesk Display 160" panose="00000900000000000000" pitchFamily="50" charset="0"/>
                <a:ea typeface="Neue Kramer Grotesk Display 160" panose="00000900000000000000" pitchFamily="50" charset="0"/>
              </a:rPr>
              <a:t>Vorteile eines Solidarmodells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10420C-AFD8-CF18-8C02-A9B79086B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Gemeinschaftlicher Kauf verringert Gesamtpreis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Ermöglicht Teilhabe an Mobilität für alle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Lenkwirkung für einen klimaneutralen Campus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DE2A38-D7A4-25D0-6697-AD479273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01.06.2023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123FD8-5CAD-753A-945E-EC057A69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Semesterticket und Deutschlandticket</a:t>
            </a:r>
          </a:p>
          <a:p>
            <a:r>
              <a:rPr lang="de-DE" dirty="0">
                <a:latin typeface="Neue Kramer Grotesk Display 120" panose="00000800000000000000" pitchFamily="50" charset="0"/>
                <a:ea typeface="Neue Kramer Grotesk Display 120" panose="00000800000000000000" pitchFamily="50" charset="0"/>
              </a:rPr>
              <a:t>Wie passt das Zusammen?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A410EE-5E70-8AE5-E8CD-6196AE6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C51F-F95E-704D-8C05-8573ADAE9DB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71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{3EEBC065-7084-9B43-BE9A-739E0002F60D}tf10001121</Template>
  <TotalTime>0</TotalTime>
  <Words>517</Words>
  <Application>Microsoft Macintosh PowerPoint</Application>
  <PresentationFormat>Breitbild</PresentationFormat>
  <Paragraphs>93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Calibri</vt:lpstr>
      <vt:lpstr>Neue Kramer Grotesk Display 90</vt:lpstr>
      <vt:lpstr>Neue Kramer Grotesk Display 160</vt:lpstr>
      <vt:lpstr>Symbol</vt:lpstr>
      <vt:lpstr>Arial</vt:lpstr>
      <vt:lpstr>Neue Kramer Grotesk Display 120</vt:lpstr>
      <vt:lpstr>Office</vt:lpstr>
      <vt:lpstr>Studentische Vollversammlung</vt:lpstr>
      <vt:lpstr>Timeline Semesterticket-Verhandlungen März</vt:lpstr>
      <vt:lpstr>Timeline Semesterticket-Verhandlungen April</vt:lpstr>
      <vt:lpstr>Timeline Semesterticket-Verhandlungen Mai</vt:lpstr>
      <vt:lpstr>Wie funktioniert das Upgrade (-Abo)</vt:lpstr>
      <vt:lpstr>Finanzierung des Deutschlandtickets</vt:lpstr>
      <vt:lpstr>Das Semesterticket an der Goethe-Uni</vt:lpstr>
      <vt:lpstr>Wie sieht es bei den anderen Universitäten und Hochschulen in Hessen aus?</vt:lpstr>
      <vt:lpstr>Vorteile eines Solidarmodells</vt:lpstr>
      <vt:lpstr>Offene Diskussion</vt:lpstr>
      <vt:lpstr>Abstimmung über folgende Forderungen: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Mustertitel</dc:title>
  <dc:creator>alpg9sfq9o@goetheuniversitaet.onmicrosoft.com</dc:creator>
  <cp:lastModifiedBy>alpg9sfq9o@goetheuniversitaet.onmicrosoft.com</cp:lastModifiedBy>
  <cp:revision>7</cp:revision>
  <dcterms:created xsi:type="dcterms:W3CDTF">2023-05-29T06:20:16Z</dcterms:created>
  <dcterms:modified xsi:type="dcterms:W3CDTF">2023-06-02T11:53:30Z</dcterms:modified>
</cp:coreProperties>
</file>